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87" r:id="rId3"/>
    <p:sldId id="284" r:id="rId4"/>
    <p:sldId id="258" r:id="rId5"/>
    <p:sldId id="303" r:id="rId6"/>
    <p:sldId id="304" r:id="rId7"/>
    <p:sldId id="305" r:id="rId8"/>
    <p:sldId id="301" r:id="rId9"/>
    <p:sldId id="302" r:id="rId10"/>
    <p:sldId id="281" r:id="rId11"/>
    <p:sldId id="264" r:id="rId12"/>
    <p:sldId id="259" r:id="rId13"/>
    <p:sldId id="269" r:id="rId14"/>
    <p:sldId id="260" r:id="rId15"/>
    <p:sldId id="261" r:id="rId16"/>
    <p:sldId id="270" r:id="rId17"/>
    <p:sldId id="283" r:id="rId18"/>
    <p:sldId id="282" r:id="rId19"/>
    <p:sldId id="285" r:id="rId20"/>
    <p:sldId id="286" r:id="rId21"/>
    <p:sldId id="289" r:id="rId22"/>
    <p:sldId id="295" r:id="rId23"/>
    <p:sldId id="290" r:id="rId24"/>
    <p:sldId id="292" r:id="rId25"/>
    <p:sldId id="293" r:id="rId26"/>
    <p:sldId id="294" r:id="rId27"/>
    <p:sldId id="296" r:id="rId28"/>
    <p:sldId id="297" r:id="rId29"/>
    <p:sldId id="298" r:id="rId30"/>
    <p:sldId id="299" r:id="rId31"/>
    <p:sldId id="306" r:id="rId32"/>
    <p:sldId id="300" r:id="rId33"/>
    <p:sldId id="272" r:id="rId34"/>
    <p:sldId id="275" r:id="rId35"/>
    <p:sldId id="274" r:id="rId36"/>
    <p:sldId id="276" r:id="rId37"/>
    <p:sldId id="271" r:id="rId38"/>
    <p:sldId id="265" r:id="rId39"/>
    <p:sldId id="266" r:id="rId40"/>
    <p:sldId id="267" r:id="rId41"/>
    <p:sldId id="262" r:id="rId42"/>
    <p:sldId id="263" r:id="rId4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502"/>
    <a:srgbClr val="BA6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94"/>
    <p:restoredTop sz="95256" autoAdjust="0"/>
  </p:normalViewPr>
  <p:slideViewPr>
    <p:cSldViewPr>
      <p:cViewPr varScale="1">
        <p:scale>
          <a:sx n="86" d="100"/>
          <a:sy n="86" d="100"/>
        </p:scale>
        <p:origin x="1147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59D0C-9595-48BF-BC74-C224799BA475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2DC2D-DFD2-43B4-AE55-7C6618790C9C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363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2DC2D-DFD2-43B4-AE55-7C6618790C9C}" type="slidenum">
              <a:rPr lang="el-GR" smtClean="0"/>
              <a:t>36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644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1359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1762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370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3688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994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005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712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18115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9508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420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2430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D0CE1-1F43-4418-AEBA-66288C62E40E}" type="datetimeFigureOut">
              <a:rPr lang="el-GR" smtClean="0"/>
              <a:t>22/09/2026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1E841-DB4A-45B8-A0F0-4676335F4AC6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2304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 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1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AFA968-BD1C-8085-4D8F-B643B6CD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0000"/>
                </a:solidFill>
              </a:rPr>
              <a:t>Ατραπός του Βουδισμού</a:t>
            </a: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F49B127D-72F7-A490-B521-A94D58649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3" y="1656650"/>
            <a:ext cx="7651049" cy="450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7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19A977-09D3-3069-B03D-37DE4E40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Buddha Darma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BE2FDCA7-2BBD-D1A6-8C83-132345B53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818" y="1318286"/>
            <a:ext cx="8240645" cy="549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17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l-GR" b="1" dirty="0">
                <a:solidFill>
                  <a:srgbClr val="C00000"/>
                </a:solidFill>
              </a:rPr>
              <a:t>Γεωγραφική έκταση </a:t>
            </a:r>
            <a:br>
              <a:rPr lang="el-GR" b="1" dirty="0">
                <a:solidFill>
                  <a:srgbClr val="C00000"/>
                </a:solidFill>
              </a:rPr>
            </a:br>
            <a:r>
              <a:rPr lang="el-GR" b="1" dirty="0">
                <a:solidFill>
                  <a:srgbClr val="C00000"/>
                </a:solidFill>
              </a:rPr>
              <a:t>Ταραβάντα Βουδισμού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Νοτιανατολική Ασία, Καμπότζη, Λάος, Ταϊλάνδη, Σρι Λάνκα, Μπαγκλαντές</a:t>
            </a:r>
            <a:r>
              <a:rPr lang="en-US" sz="2800" dirty="0"/>
              <a:t>, </a:t>
            </a:r>
            <a:r>
              <a:rPr lang="el-GR" sz="2800" dirty="0"/>
              <a:t>τμήματα της Ινδίας και του Βιετνάμ  κλπ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18" y="3212976"/>
            <a:ext cx="436245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15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F53B50-1096-A3F3-35CC-E7C2A5120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Buddhist worldview 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6B9ED04D-8883-6A6F-CD38-4930767983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712" y="1196752"/>
            <a:ext cx="5256584" cy="565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49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5F6437-D93E-644D-F0D3-4948B3108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Buddhist worldview </a:t>
            </a:r>
            <a:endParaRPr lang="el-GR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5ADB1216-6B4F-FD1F-3F2C-22924335D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704" y="1417638"/>
            <a:ext cx="5112568" cy="54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77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2A3215-CB18-0410-417D-B83F8BE6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Buddhist worldview </a:t>
            </a:r>
            <a:endParaRPr lang="el-GR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E43ADD95-243B-9018-42AC-E5648B78F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3788" y="1167710"/>
            <a:ext cx="3816424" cy="56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5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F06754-35BA-24EC-D992-42062C1B8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Pagoda temple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71063FCB-0696-B0BA-7F6F-DADD04751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525" y="1729581"/>
            <a:ext cx="760095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38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B489D6DF-8759-8FFE-068C-E55A748ED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2040" y="403551"/>
            <a:ext cx="3672408" cy="6526508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3A3B1FEE-0815-6850-3245-0011B18BC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3551"/>
            <a:ext cx="4320480" cy="645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9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Οι έξι προορισμοί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Άνθρωπος</a:t>
            </a:r>
          </a:p>
          <a:p>
            <a:r>
              <a:rPr lang="el-GR" sz="2800" dirty="0"/>
              <a:t>Ντέβα</a:t>
            </a:r>
          </a:p>
          <a:p>
            <a:r>
              <a:rPr lang="el-GR" sz="2800" dirty="0"/>
              <a:t>Ζώο</a:t>
            </a:r>
          </a:p>
          <a:p>
            <a:r>
              <a:rPr lang="el-GR" sz="2800" dirty="0"/>
              <a:t>Πρέττα (πεινασμένο ον)</a:t>
            </a:r>
          </a:p>
          <a:p>
            <a:r>
              <a:rPr lang="el-GR" sz="2800" dirty="0"/>
              <a:t>Κολασμένο ον</a:t>
            </a:r>
          </a:p>
          <a:p>
            <a:r>
              <a:rPr lang="el-GR" sz="2800" dirty="0"/>
              <a:t>Ασσούρα (βίαιο ον)</a:t>
            </a:r>
          </a:p>
        </p:txBody>
      </p:sp>
    </p:spTree>
    <p:extLst>
      <p:ext uri="{BB962C8B-B14F-4D97-AF65-F5344CB8AC3E}">
        <p14:creationId xmlns:p14="http://schemas.microsoft.com/office/powerpoint/2010/main" val="365101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Το κάρμα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b="1" dirty="0"/>
              <a:t>Νόμος</a:t>
            </a:r>
            <a:r>
              <a:rPr lang="el-GR" sz="2800" dirty="0"/>
              <a:t> σύμφωνα με τον οποίο μορφές ζωής στον κύκλο των μετενσαρκώσεων καθορίζονται από τις πράξεις που είχε ένα ον στις προηγούμενες ζωές</a:t>
            </a:r>
          </a:p>
          <a:p>
            <a:endParaRPr lang="el-GR" sz="2800" b="1" dirty="0"/>
          </a:p>
          <a:p>
            <a:r>
              <a:rPr lang="el-GR" sz="2800" b="1" dirty="0"/>
              <a:t>Ενέργεια</a:t>
            </a:r>
            <a:r>
              <a:rPr lang="el-GR" sz="2800" dirty="0"/>
              <a:t> που συσσωρεύεται στο λεπτό σώμα και μετενσαρκώνεται στη μήτρα</a:t>
            </a:r>
          </a:p>
        </p:txBody>
      </p:sp>
    </p:spTree>
    <p:extLst>
      <p:ext uri="{BB962C8B-B14F-4D97-AF65-F5344CB8AC3E}">
        <p14:creationId xmlns:p14="http://schemas.microsoft.com/office/powerpoint/2010/main" val="399978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571,000+ Gautama Buddha Stock Photos, Pictures &amp; Royalty-Free Images -  iStock | Vesak, Confucius, Buddhism">
            <a:extLst>
              <a:ext uri="{FF2B5EF4-FFF2-40B4-BE49-F238E27FC236}">
                <a16:creationId xmlns:a16="http://schemas.microsoft.com/office/drawing/2014/main" id="{007DD784-80BA-9409-6F4A-6FF3CA576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0"/>
            <a:ext cx="10161866" cy="679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sz="4000" b="1" dirty="0">
                <a:solidFill>
                  <a:srgbClr val="FF0000"/>
                </a:solidFill>
              </a:rPr>
              <a:t>Βουδιστική θρησκεία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κεντρικό πρόσωπο </a:t>
            </a:r>
          </a:p>
          <a:p>
            <a:r>
              <a:rPr lang="el-GR" b="1" dirty="0"/>
              <a:t>ζωή </a:t>
            </a:r>
          </a:p>
          <a:p>
            <a:r>
              <a:rPr lang="el-GR" b="1" dirty="0"/>
              <a:t>διδασκαλία </a:t>
            </a:r>
          </a:p>
          <a:p>
            <a:endParaRPr lang="el-GR" b="1" dirty="0"/>
          </a:p>
          <a:p>
            <a:pPr marL="0" indent="0">
              <a:buNone/>
            </a:pPr>
            <a:r>
              <a:rPr lang="el-GR" b="1" dirty="0"/>
              <a:t>του Σιντάττα Γκοτάμα</a:t>
            </a:r>
          </a:p>
        </p:txBody>
      </p:sp>
    </p:spTree>
    <p:extLst>
      <p:ext uri="{BB962C8B-B14F-4D97-AF65-F5344CB8AC3E}">
        <p14:creationId xmlns:p14="http://schemas.microsoft.com/office/powerpoint/2010/main" val="348992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b="1" dirty="0">
                <a:solidFill>
                  <a:srgbClr val="C00000"/>
                </a:solidFill>
              </a:rPr>
              <a:t>Ονόματα του Σιντάττα Γκοτάμα (</a:t>
            </a:r>
            <a:r>
              <a:rPr lang="en-US" b="1" dirty="0">
                <a:solidFill>
                  <a:srgbClr val="C00000"/>
                </a:solidFill>
              </a:rPr>
              <a:t>Pali)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Σιντάρτα Γκαουτάμα (Σανσκριτικά)</a:t>
            </a:r>
          </a:p>
          <a:p>
            <a:r>
              <a:rPr lang="el-GR" dirty="0"/>
              <a:t>Βούδα</a:t>
            </a:r>
          </a:p>
          <a:p>
            <a:r>
              <a:rPr lang="el-GR" dirty="0"/>
              <a:t>Σακιαμούνι </a:t>
            </a:r>
          </a:p>
          <a:p>
            <a:r>
              <a:rPr lang="el-GR" dirty="0"/>
              <a:t>Μπαγκαβάτ</a:t>
            </a:r>
          </a:p>
          <a:p>
            <a:r>
              <a:rPr lang="el-GR" dirty="0"/>
              <a:t>Τατχάγκατα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25073E-0B97-49F1-C852-B00AA83A1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424" y="2996952"/>
            <a:ext cx="518457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16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Πότε έζησε ο Βούδας</a:t>
            </a:r>
            <a:r>
              <a:rPr lang="en-US" sz="4000" b="1" dirty="0">
                <a:solidFill>
                  <a:srgbClr val="C00000"/>
                </a:solidFill>
              </a:rPr>
              <a:t>;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dirty="0"/>
              <a:t>Κοινή παραδοχή </a:t>
            </a:r>
            <a:r>
              <a:rPr lang="en-US" dirty="0"/>
              <a:t> </a:t>
            </a:r>
            <a:r>
              <a:rPr lang="el-GR" dirty="0"/>
              <a:t>         80 έτη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dirty="0"/>
              <a:t>«Θάνατος» / Νιρβάνα</a:t>
            </a:r>
          </a:p>
          <a:p>
            <a:pPr lvl="1"/>
            <a:r>
              <a:rPr lang="el-GR" dirty="0"/>
              <a:t>Κλασική χρονολογία 543 π.Χ. </a:t>
            </a:r>
            <a:r>
              <a:rPr lang="el-GR" sz="2400" dirty="0"/>
              <a:t>(</a:t>
            </a:r>
            <a:r>
              <a:rPr lang="el-GR" sz="2400" dirty="0" err="1"/>
              <a:t>απορρ</a:t>
            </a:r>
            <a:r>
              <a:rPr lang="el-GR" sz="2400" dirty="0"/>
              <a:t>. </a:t>
            </a:r>
            <a:r>
              <a:rPr lang="el-GR" sz="2400" dirty="0" err="1"/>
              <a:t>δυτ</a:t>
            </a:r>
            <a:r>
              <a:rPr lang="el-GR" sz="2400" dirty="0"/>
              <a:t>. ερευνητές)</a:t>
            </a:r>
            <a:endParaRPr lang="el-GR" dirty="0"/>
          </a:p>
          <a:p>
            <a:pPr marL="400050" lvl="1" indent="0">
              <a:buNone/>
            </a:pPr>
            <a:endParaRPr lang="el-GR" sz="1050" dirty="0"/>
          </a:p>
          <a:p>
            <a:pPr lvl="1"/>
            <a:r>
              <a:rPr lang="el-GR" dirty="0"/>
              <a:t>Μακρά χρονολογία 486 π.Χ.</a:t>
            </a:r>
          </a:p>
          <a:p>
            <a:pPr marL="400050" lvl="1" indent="0">
              <a:buNone/>
            </a:pPr>
            <a:endParaRPr lang="el-GR" sz="1050" dirty="0"/>
          </a:p>
          <a:p>
            <a:pPr lvl="1"/>
            <a:r>
              <a:rPr lang="el-GR" dirty="0"/>
              <a:t>Βραχεία χρονολογία 368 π.Χ. </a:t>
            </a:r>
            <a:r>
              <a:rPr lang="el-GR" sz="2400" dirty="0"/>
              <a:t>(Πλεονεκτεί)</a:t>
            </a:r>
            <a:endParaRPr lang="el-GR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28AD7688-BC08-24E0-ACF9-73ABAB9789DD}"/>
              </a:ext>
            </a:extLst>
          </p:cNvPr>
          <p:cNvSpPr/>
          <p:nvPr/>
        </p:nvSpPr>
        <p:spPr>
          <a:xfrm>
            <a:off x="3563888" y="1988840"/>
            <a:ext cx="574238" cy="258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2925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b="1" dirty="0">
                <a:solidFill>
                  <a:srgbClr val="C00000"/>
                </a:solidFill>
              </a:rPr>
              <a:t>Από πού αντλούμε πληροφορίες για τον Βούδα</a:t>
            </a:r>
            <a:r>
              <a:rPr lang="en-US" b="1" dirty="0">
                <a:solidFill>
                  <a:srgbClr val="C00000"/>
                </a:solidFill>
              </a:rPr>
              <a:t>;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800" dirty="0"/>
              <a:t>Κανόνας </a:t>
            </a:r>
            <a:r>
              <a:rPr lang="en-US" sz="2800" dirty="0"/>
              <a:t>Pali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Μεταγενέστερες βιογραφίες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852936"/>
            <a:ext cx="2273722" cy="3429001"/>
          </a:xfrm>
          <a:prstGeom prst="rect">
            <a:avLst/>
          </a:prstGeom>
        </p:spPr>
      </p:pic>
      <p:pic>
        <p:nvPicPr>
          <p:cNvPr id="5" name="Θέση περιεχομένου 3">
            <a:extLst>
              <a:ext uri="{FF2B5EF4-FFF2-40B4-BE49-F238E27FC236}">
                <a16:creationId xmlns:a16="http://schemas.microsoft.com/office/drawing/2014/main" id="{7BF6D0A7-F85E-78A9-7E49-C160C2387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94" y="3068960"/>
            <a:ext cx="5108091" cy="341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43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Πηγές αρχαίου Βουδισμού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l-GR" sz="2800" dirty="0"/>
              <a:t>Λαξευμένα διατάγματα του </a:t>
            </a:r>
            <a:r>
              <a:rPr lang="en-US" sz="2800" dirty="0"/>
              <a:t>Ashoka</a:t>
            </a:r>
            <a:endParaRPr lang="el-GR" sz="2800" dirty="0"/>
          </a:p>
          <a:p>
            <a:pPr>
              <a:lnSpc>
                <a:spcPct val="150000"/>
              </a:lnSpc>
            </a:pPr>
            <a:r>
              <a:rPr lang="el-GR" sz="2800" dirty="0"/>
              <a:t>Κανόνες σχολών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Υπομνήματα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01008"/>
            <a:ext cx="4397474" cy="291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75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43EBFE-14F2-5DFC-BDBA-A152F28C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Kapilavatu</a:t>
            </a:r>
            <a:r>
              <a:rPr lang="en-US" b="1" dirty="0">
                <a:solidFill>
                  <a:srgbClr val="FF0000"/>
                </a:solidFill>
              </a:rPr>
              <a:t> / </a:t>
            </a:r>
            <a:r>
              <a:rPr lang="en-US" b="1" dirty="0" err="1">
                <a:solidFill>
                  <a:srgbClr val="FF0000"/>
                </a:solidFill>
              </a:rPr>
              <a:t>Sankia</a:t>
            </a:r>
            <a:r>
              <a:rPr lang="en-US" b="1" dirty="0">
                <a:solidFill>
                  <a:srgbClr val="FF0000"/>
                </a:solidFill>
              </a:rPr>
              <a:t> kingdom 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a map of asia with a blue background">
            <a:extLst>
              <a:ext uri="{FF2B5EF4-FFF2-40B4-BE49-F238E27FC236}">
                <a16:creationId xmlns:a16="http://schemas.microsoft.com/office/drawing/2014/main" id="{830010F5-4888-A150-0F92-BC86B0BF68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8" y="1340768"/>
            <a:ext cx="908631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17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3C3A0E-1F2C-E890-A1A1-B6662E4CE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b="1" dirty="0">
                <a:solidFill>
                  <a:srgbClr val="FF0000"/>
                </a:solidFill>
              </a:rPr>
              <a:t>Βιογραφικά στοιχεία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13A4F88-2DEF-A262-5CD7-5F1343F66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r>
              <a:rPr lang="el-GR" dirty="0"/>
              <a:t>Φυλή </a:t>
            </a:r>
            <a:r>
              <a:rPr lang="en-US" dirty="0"/>
              <a:t>Sakhya</a:t>
            </a:r>
            <a:r>
              <a:rPr lang="el-GR" dirty="0"/>
              <a:t> (σημερινό Νεπάλ)</a:t>
            </a:r>
          </a:p>
          <a:p>
            <a:r>
              <a:rPr lang="en-US" dirty="0" err="1"/>
              <a:t>Kapilavatu</a:t>
            </a:r>
            <a:r>
              <a:rPr lang="en-US" dirty="0"/>
              <a:t>/</a:t>
            </a:r>
            <a:r>
              <a:rPr lang="en-US" dirty="0" err="1"/>
              <a:t>Kapilavastu</a:t>
            </a:r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n-US" dirty="0" err="1"/>
              <a:t>Suttodhana</a:t>
            </a:r>
            <a:r>
              <a:rPr lang="en-US" dirty="0"/>
              <a:t>  + Maya</a:t>
            </a:r>
          </a:p>
          <a:p>
            <a:endParaRPr lang="el-GR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CFA92BB5-B8BF-7918-C3FE-92CFED2D7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584" y="3789040"/>
            <a:ext cx="383769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52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3CEE7-34AD-3C46-B2F7-C26C0C34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4C3349-7075-F0DD-3919-637314136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b="1" dirty="0">
                <a:solidFill>
                  <a:srgbClr val="FF0000"/>
                </a:solidFill>
              </a:rPr>
              <a:t>Βιογραφικά στοιχεία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C60C36D-35E7-C429-9841-26FD54ED9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r>
              <a:rPr lang="el-GR" dirty="0"/>
              <a:t>Φυλή </a:t>
            </a:r>
            <a:r>
              <a:rPr lang="en-US" dirty="0"/>
              <a:t>Sakhya</a:t>
            </a:r>
            <a:r>
              <a:rPr lang="el-GR" dirty="0"/>
              <a:t> (σημερινό Νεπάλ)</a:t>
            </a:r>
          </a:p>
          <a:p>
            <a:r>
              <a:rPr lang="en-US" dirty="0" err="1"/>
              <a:t>Kapilavatu</a:t>
            </a:r>
            <a:r>
              <a:rPr lang="en-US" dirty="0"/>
              <a:t>/</a:t>
            </a:r>
            <a:r>
              <a:rPr lang="en-US" dirty="0" err="1"/>
              <a:t>Kapilavastu</a:t>
            </a:r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n-US" dirty="0" err="1"/>
              <a:t>Suttodhana</a:t>
            </a:r>
            <a:r>
              <a:rPr lang="en-US" dirty="0"/>
              <a:t>  +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Maya	</a:t>
            </a:r>
            <a:r>
              <a:rPr lang="en-US" dirty="0"/>
              <a:t>+ Maha Prajapati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l-GR" dirty="0"/>
          </a:p>
        </p:txBody>
      </p: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B28E28AE-5234-149B-672D-C61E89FE4C13}"/>
              </a:ext>
            </a:extLst>
          </p:cNvPr>
          <p:cNvCxnSpPr/>
          <p:nvPr/>
        </p:nvCxnSpPr>
        <p:spPr>
          <a:xfrm>
            <a:off x="3059832" y="3284984"/>
            <a:ext cx="504056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3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15D8D-23B8-7371-1D56-93493860E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63EA04-1BCC-38DB-4A0B-F351019DA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b="1" dirty="0">
                <a:solidFill>
                  <a:srgbClr val="FF0000"/>
                </a:solidFill>
              </a:rPr>
              <a:t>Βιογραφικά στοιχεία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4A3CA38-0630-A256-0F9D-649E573FE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endParaRPr lang="el-GR" dirty="0"/>
          </a:p>
          <a:p>
            <a:pPr marL="0" indent="0">
              <a:buNone/>
            </a:pPr>
            <a:r>
              <a:rPr lang="en-US" dirty="0" err="1"/>
              <a:t>Suttodhana</a:t>
            </a:r>
            <a:r>
              <a:rPr lang="en-US" dirty="0"/>
              <a:t>  +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Maya	</a:t>
            </a:r>
            <a:r>
              <a:rPr lang="en-US" dirty="0"/>
              <a:t>+ Maha Prajapati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l-GR" dirty="0"/>
              <a:t>   Βραχμάνος </a:t>
            </a:r>
            <a:r>
              <a:rPr lang="en-US" dirty="0" err="1"/>
              <a:t>Assita</a:t>
            </a:r>
            <a:endParaRPr lang="en-US" dirty="0"/>
          </a:p>
          <a:p>
            <a:r>
              <a:rPr lang="el-GR" dirty="0"/>
              <a:t>Οικουμενικός βασιλιάς</a:t>
            </a:r>
          </a:p>
          <a:p>
            <a:r>
              <a:rPr lang="el-GR" dirty="0"/>
              <a:t>Μεγάλος ασκητής</a:t>
            </a:r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2B24A07C-9B48-EC98-E729-09095549581B}"/>
              </a:ext>
            </a:extLst>
          </p:cNvPr>
          <p:cNvCxnSpPr/>
          <p:nvPr/>
        </p:nvCxnSpPr>
        <p:spPr>
          <a:xfrm>
            <a:off x="3125484" y="2037110"/>
            <a:ext cx="504056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402C0F5-887E-0835-F73D-BB2CDEB47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036" y="2996952"/>
            <a:ext cx="1973033" cy="35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83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80832-780F-CF21-15F3-4F7730888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ECA13E-993D-C5E0-F6AD-169C0B30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b="1" dirty="0">
                <a:solidFill>
                  <a:srgbClr val="FF0000"/>
                </a:solidFill>
              </a:rPr>
              <a:t>Βιογραφικά στοιχεία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6B1BDD0-4592-9D5B-C9C4-51F8F8BA2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endParaRPr lang="el-GR" dirty="0"/>
          </a:p>
          <a:p>
            <a:pPr marL="0" indent="0">
              <a:buNone/>
            </a:pPr>
            <a:r>
              <a:rPr lang="en-US" dirty="0" err="1"/>
              <a:t>Suttodhana</a:t>
            </a:r>
            <a:r>
              <a:rPr lang="en-US" dirty="0"/>
              <a:t>  +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Maya	</a:t>
            </a:r>
            <a:r>
              <a:rPr lang="en-US" dirty="0"/>
              <a:t>+ Maha Prajapati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l-GR" dirty="0"/>
              <a:t>   </a:t>
            </a:r>
            <a:endParaRPr lang="en-US" dirty="0"/>
          </a:p>
          <a:p>
            <a:r>
              <a:rPr lang="el-GR" b="1" dirty="0"/>
              <a:t>Οικουμενικός βασιλιάς</a:t>
            </a:r>
            <a:r>
              <a:rPr lang="en-US" b="1" dirty="0"/>
              <a:t>			</a:t>
            </a:r>
            <a:endParaRPr lang="el-GR" b="1" dirty="0"/>
          </a:p>
          <a:p>
            <a:r>
              <a:rPr lang="el-GR" dirty="0">
                <a:solidFill>
                  <a:schemeClr val="bg1">
                    <a:lumMod val="65000"/>
                  </a:schemeClr>
                </a:solidFill>
              </a:rPr>
              <a:t>Μεγάλος ασκητής</a:t>
            </a:r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F7D14238-A422-F49A-E42D-F4246912C23D}"/>
              </a:ext>
            </a:extLst>
          </p:cNvPr>
          <p:cNvCxnSpPr/>
          <p:nvPr/>
        </p:nvCxnSpPr>
        <p:spPr>
          <a:xfrm>
            <a:off x="3125484" y="2037110"/>
            <a:ext cx="504056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Βέλος: Αριστερό-δεξιό 2">
            <a:extLst>
              <a:ext uri="{FF2B5EF4-FFF2-40B4-BE49-F238E27FC236}">
                <a16:creationId xmlns:a16="http://schemas.microsoft.com/office/drawing/2014/main" id="{BBDBEC73-BE51-BFEE-D22F-F90BFB836673}"/>
              </a:ext>
            </a:extLst>
          </p:cNvPr>
          <p:cNvSpPr/>
          <p:nvPr/>
        </p:nvSpPr>
        <p:spPr>
          <a:xfrm>
            <a:off x="5074086" y="4049080"/>
            <a:ext cx="1524481" cy="360040"/>
          </a:xfrm>
          <a:prstGeom prst="left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8426A3-8DCE-E241-3272-3A02672224E4}"/>
              </a:ext>
            </a:extLst>
          </p:cNvPr>
          <p:cNvSpPr txBox="1"/>
          <p:nvPr/>
        </p:nvSpPr>
        <p:spPr>
          <a:xfrm>
            <a:off x="6598568" y="3717032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Ζωή πολυτέλειας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 και απόλυτης ευδαιμονίας </a:t>
            </a:r>
          </a:p>
          <a:p>
            <a:pPr algn="ctr"/>
            <a:endParaRPr lang="el-GR" b="1" dirty="0">
              <a:solidFill>
                <a:srgbClr val="FF0000"/>
              </a:solidFill>
            </a:endParaRP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Απέκλεισαν κάθε εικόνα πόνου και δυστυχίας</a:t>
            </a:r>
          </a:p>
        </p:txBody>
      </p:sp>
    </p:spTree>
    <p:extLst>
      <p:ext uri="{BB962C8B-B14F-4D97-AF65-F5344CB8AC3E}">
        <p14:creationId xmlns:p14="http://schemas.microsoft.com/office/powerpoint/2010/main" val="2115705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61084C-D69C-96E1-EAEA-5E894F995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Ζωή πολυτέλειας</a:t>
            </a:r>
            <a:b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και απόλυτης ευδαιμονίας </a:t>
            </a:r>
            <a:b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Απέκλεισαν κάθε εικόνα πόνου και δυστυχίας</a:t>
            </a:r>
            <a:endParaRPr lang="el-GR" dirty="0"/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01D6C547-D3D7-2949-2331-CF514E7C0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718" y="1417638"/>
            <a:ext cx="8195082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78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F0269A-FF34-73C0-C544-B340A8EE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Γάμος με </a:t>
            </a:r>
            <a:r>
              <a:rPr lang="en-US" b="1" dirty="0" err="1">
                <a:solidFill>
                  <a:srgbClr val="FF0000"/>
                </a:solidFill>
              </a:rPr>
              <a:t>Yashodara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br>
              <a:rPr lang="el-GR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l-GR" b="1" dirty="0">
                <a:solidFill>
                  <a:srgbClr val="FF0000"/>
                </a:solidFill>
              </a:rPr>
              <a:t>κόρη </a:t>
            </a:r>
            <a:r>
              <a:rPr lang="en-US" b="1" dirty="0" err="1">
                <a:solidFill>
                  <a:srgbClr val="FF0000"/>
                </a:solidFill>
              </a:rPr>
              <a:t>Suppabuddha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l-GR" b="1" dirty="0">
                <a:solidFill>
                  <a:srgbClr val="FF0000"/>
                </a:solidFill>
              </a:rPr>
              <a:t>και </a:t>
            </a:r>
            <a:r>
              <a:rPr lang="en-US" b="1" dirty="0">
                <a:solidFill>
                  <a:srgbClr val="FF0000"/>
                </a:solidFill>
              </a:rPr>
              <a:t>Amitha</a:t>
            </a:r>
            <a:r>
              <a:rPr lang="el-GR" b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C349399F-7DD1-160E-6A79-3B4CB04AA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72" y="1556792"/>
            <a:ext cx="9112427" cy="528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67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6B174-384F-132F-8693-43EE26DF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36C470-82FF-C2BC-E276-B3D9A0618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29 </a:t>
            </a:r>
            <a:r>
              <a:rPr lang="el-GR" b="1" dirty="0">
                <a:solidFill>
                  <a:srgbClr val="FF0000"/>
                </a:solidFill>
              </a:rPr>
              <a:t>ετών βγαίνει κρυφά από το παλάτι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4043D3B-DB42-4F1D-73E6-9CCFACD2E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γήρας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FDB4CB9-997D-A91C-9A9B-92266B52C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60" y="1387305"/>
            <a:ext cx="4003640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81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BE24-99B5-69FC-F6D2-6D933BA9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8D6DD9-74CE-B556-1AAF-2332414BB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29 </a:t>
            </a:r>
            <a:r>
              <a:rPr lang="el-GR" b="1" dirty="0">
                <a:solidFill>
                  <a:srgbClr val="FF0000"/>
                </a:solidFill>
              </a:rPr>
              <a:t>ετών βγαίνει κρυφά από το παλάτι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6971CF0-B803-2D87-E0B4-6451A4C3E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γήρας</a:t>
            </a:r>
          </a:p>
          <a:p>
            <a:r>
              <a:rPr lang="el-GR" dirty="0"/>
              <a:t>Την ασθένεια και τον πόνο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A6B8D0D-57B4-8085-FE4C-0AB1CAA07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150" y="2870878"/>
            <a:ext cx="60388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37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B7266-2F7E-F59D-CE3F-AC226855C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07F4DC2-CBE3-2206-9CBC-8BDD0BEC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-181174"/>
            <a:ext cx="7065643" cy="6888037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913E6510-1445-3BBE-BF8F-7C508AA3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29 </a:t>
            </a:r>
            <a:r>
              <a:rPr lang="el-GR" b="1" dirty="0">
                <a:solidFill>
                  <a:srgbClr val="FF0000"/>
                </a:solidFill>
              </a:rPr>
              <a:t>ετών βγαίνει κρυφά από το παλάτι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9569BA1-D72C-CCA5-C161-A6B0F207D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γήρας</a:t>
            </a:r>
          </a:p>
          <a:p>
            <a:r>
              <a:rPr lang="el-GR" dirty="0"/>
              <a:t>Την ασθένεια και τον πόνο</a:t>
            </a:r>
          </a:p>
          <a:p>
            <a:r>
              <a:rPr lang="el-GR" dirty="0"/>
              <a:t>Τον θάνατο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45499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17421-C4B3-201A-30A8-B1FA3E4E5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C3034A-7977-0D4C-2EFB-7CB0F156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29 </a:t>
            </a:r>
            <a:r>
              <a:rPr lang="el-GR" b="1" dirty="0">
                <a:solidFill>
                  <a:srgbClr val="FF0000"/>
                </a:solidFill>
              </a:rPr>
              <a:t>ετών βγαίνει κρυφά από το παλάτι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2ED48BE-B034-EB5A-5A4E-7EF66C8F7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γήρας</a:t>
            </a:r>
          </a:p>
          <a:p>
            <a:r>
              <a:rPr lang="el-GR" dirty="0"/>
              <a:t>Την ασθένεια και τον πόνο</a:t>
            </a:r>
          </a:p>
          <a:p>
            <a:r>
              <a:rPr lang="el-GR" dirty="0"/>
              <a:t>Τον θάνατο</a:t>
            </a:r>
            <a:endParaRPr lang="en-US" dirty="0"/>
          </a:p>
          <a:p>
            <a:endParaRPr lang="en-US" dirty="0"/>
          </a:p>
          <a:p>
            <a:r>
              <a:rPr lang="el-GR" dirty="0"/>
              <a:t>Αρνητή της ματαιότητας / ασκητή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45686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6B9BB2-5078-5A6D-97B4-8C44FE6FA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Αναγνώριση κοινής μοίρας όλων των ζωντανών όντων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CAD7D0-2F25-451C-760F-753131FBD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Συγκλονισμός</a:t>
            </a:r>
          </a:p>
          <a:p>
            <a:r>
              <a:rPr lang="el-GR" dirty="0"/>
              <a:t>Φεύγει από το παλάτι</a:t>
            </a:r>
          </a:p>
          <a:p>
            <a:r>
              <a:rPr lang="el-GR" dirty="0"/>
              <a:t>Διαφυγή από την </a:t>
            </a:r>
            <a:r>
              <a:rPr lang="el-GR" u="sng" dirty="0"/>
              <a:t>οδύνη/πόνο</a:t>
            </a:r>
          </a:p>
        </p:txBody>
      </p:sp>
    </p:spTree>
    <p:extLst>
      <p:ext uri="{BB962C8B-B14F-4D97-AF65-F5344CB8AC3E}">
        <p14:creationId xmlns:p14="http://schemas.microsoft.com/office/powerpoint/2010/main" val="31995307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506D66-694B-00C2-CCB0-306ECDD7E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b="1" dirty="0">
                <a:solidFill>
                  <a:srgbClr val="FF0000"/>
                </a:solidFill>
              </a:rPr>
              <a:t>Διαφυγή από την οδύνη/πόνο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A2F514-1187-FB3F-183C-1B3BB84CB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	</a:t>
            </a:r>
            <a:r>
              <a:rPr lang="el-GR" b="1" dirty="0"/>
              <a:t>Διδάσκεται φιλοσοφία και διαλογισμό</a:t>
            </a:r>
            <a:endParaRPr lang="en-US" b="1" dirty="0"/>
          </a:p>
          <a:p>
            <a:pPr marL="0" indent="0">
              <a:buNone/>
            </a:pPr>
            <a:r>
              <a:rPr lang="el-GR" b="1" dirty="0"/>
              <a:t>        (Σκοπός να υπερβεί κοσμικό επίπεδο) 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Αλάρα</a:t>
            </a:r>
            <a:r>
              <a:rPr lang="el-GR" dirty="0"/>
              <a:t> </a:t>
            </a:r>
            <a:r>
              <a:rPr lang="el-GR" dirty="0" err="1"/>
              <a:t>Καλάμα</a:t>
            </a:r>
            <a:r>
              <a:rPr lang="el-GR" dirty="0"/>
              <a:t>  -  Όντα </a:t>
            </a:r>
            <a:r>
              <a:rPr lang="el-GR" dirty="0" err="1"/>
              <a:t>Καραμαπούτρα</a:t>
            </a:r>
            <a:endParaRPr lang="el-GR" dirty="0"/>
          </a:p>
        </p:txBody>
      </p:sp>
      <p:sp>
        <p:nvSpPr>
          <p:cNvPr id="4" name="Βέλος: Με γωνία προς τα επάνω 3">
            <a:extLst>
              <a:ext uri="{FF2B5EF4-FFF2-40B4-BE49-F238E27FC236}">
                <a16:creationId xmlns:a16="http://schemas.microsoft.com/office/drawing/2014/main" id="{297D2E4A-CE0B-F1F0-A96F-75F7AF2EA91B}"/>
              </a:ext>
            </a:extLst>
          </p:cNvPr>
          <p:cNvSpPr/>
          <p:nvPr/>
        </p:nvSpPr>
        <p:spPr>
          <a:xfrm rot="5400000">
            <a:off x="685999" y="1482353"/>
            <a:ext cx="715218" cy="432048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76CBCF1-CB0E-6129-789D-8360AEF8F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694422"/>
            <a:ext cx="3851920" cy="288894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934B2516-04AF-FDDA-770B-C539AEE67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608052"/>
            <a:ext cx="4322638" cy="306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30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1F83C-1B53-11EC-2D70-1A43F599F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2DB1E5-04B8-6087-855B-D692EE2D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b="1" dirty="0">
                <a:solidFill>
                  <a:srgbClr val="FF0000"/>
                </a:solidFill>
              </a:rPr>
              <a:t>Διαφυγή από την οδύνη/πόνο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43514F2-96F9-04B6-6746-D4E796C2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	</a:t>
            </a:r>
            <a:r>
              <a:rPr lang="el-GR" b="1" dirty="0"/>
              <a:t>Διδάσκεται φιλοσοφία και διαλογισμό</a:t>
            </a:r>
            <a:endParaRPr lang="en-US" b="1" dirty="0"/>
          </a:p>
          <a:p>
            <a:pPr marL="0" indent="0">
              <a:buNone/>
            </a:pPr>
            <a:r>
              <a:rPr lang="el-GR" b="1" dirty="0"/>
              <a:t>        (Σκοπός να υπερβεί κοσμικό επίπεδο) 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Αλάρα</a:t>
            </a:r>
            <a:r>
              <a:rPr lang="el-GR" dirty="0"/>
              <a:t> </a:t>
            </a:r>
            <a:r>
              <a:rPr lang="el-GR" dirty="0" err="1"/>
              <a:t>Καλάμα</a:t>
            </a:r>
            <a:r>
              <a:rPr lang="el-GR" dirty="0"/>
              <a:t>  -  Όντα </a:t>
            </a:r>
            <a:r>
              <a:rPr lang="el-GR" dirty="0" err="1"/>
              <a:t>Καραμαπούτρα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         </a:t>
            </a:r>
            <a:r>
              <a:rPr lang="el-GR" b="1" dirty="0"/>
              <a:t>Σκληρή νηστεία – έλεγχο αναπνοής</a:t>
            </a:r>
          </a:p>
          <a:p>
            <a:pPr marL="0" indent="0">
              <a:buNone/>
            </a:pPr>
            <a:r>
              <a:rPr lang="el-GR" b="1" dirty="0"/>
              <a:t>			- διαλογισμός</a:t>
            </a:r>
          </a:p>
          <a:p>
            <a:pPr marL="0" indent="0">
              <a:buNone/>
            </a:pPr>
            <a:r>
              <a:rPr lang="el-GR" dirty="0"/>
              <a:t>	</a:t>
            </a:r>
          </a:p>
        </p:txBody>
      </p:sp>
      <p:sp>
        <p:nvSpPr>
          <p:cNvPr id="4" name="Βέλος: Με γωνία προς τα επάνω 3">
            <a:extLst>
              <a:ext uri="{FF2B5EF4-FFF2-40B4-BE49-F238E27FC236}">
                <a16:creationId xmlns:a16="http://schemas.microsoft.com/office/drawing/2014/main" id="{00511BC9-6D44-6CAB-B4BA-338C47AE4B59}"/>
              </a:ext>
            </a:extLst>
          </p:cNvPr>
          <p:cNvSpPr/>
          <p:nvPr/>
        </p:nvSpPr>
        <p:spPr>
          <a:xfrm rot="5400000">
            <a:off x="685999" y="1482353"/>
            <a:ext cx="715218" cy="432048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290380E1-D132-150C-D224-F3D77FB84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30" y="3701023"/>
            <a:ext cx="463336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06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0CCE77FE-9C67-5245-7046-B803BEC1D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4" y="2215"/>
            <a:ext cx="5829300" cy="38862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77C480B-E80C-3D75-FED1-0369C6955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296" y="1927812"/>
            <a:ext cx="3305494" cy="495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2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C499F0-9A50-9517-C417-E859876F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0" lang="el-GR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Διαφυγή από την οδύνη/πόνο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BE879D-47D1-5BA2-CE43-2DC643053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>
              <a:buNone/>
            </a:pPr>
            <a:r>
              <a:rPr lang="el-GR" u="sng" dirty="0"/>
              <a:t>Αποτέλεσμα</a:t>
            </a:r>
            <a:r>
              <a:rPr lang="el-GR" dirty="0"/>
              <a:t> </a:t>
            </a:r>
          </a:p>
          <a:p>
            <a:r>
              <a:rPr lang="el-GR" dirty="0"/>
              <a:t>πλήρης </a:t>
            </a:r>
            <a:r>
              <a:rPr lang="el-GR" dirty="0" err="1"/>
              <a:t>αποσάρκωση</a:t>
            </a:r>
            <a:endParaRPr lang="el-GR" dirty="0"/>
          </a:p>
          <a:p>
            <a:r>
              <a:rPr lang="el-GR" dirty="0"/>
              <a:t>Αδυναμία διαλογισμού</a:t>
            </a:r>
          </a:p>
          <a:p>
            <a:r>
              <a:rPr lang="el-GR" dirty="0"/>
              <a:t>Αδιέξοδος 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u="sng" dirty="0"/>
              <a:t>Συμπέρασμα</a:t>
            </a:r>
          </a:p>
          <a:p>
            <a:r>
              <a:rPr lang="el-GR" dirty="0"/>
              <a:t>Η αυστηρή άσκηση είναι το άλλο άκρο της τρυφηλής ζωής</a:t>
            </a:r>
          </a:p>
          <a:p>
            <a:r>
              <a:rPr lang="el-GR" dirty="0"/>
              <a:t>Σωστή θέση: </a:t>
            </a:r>
            <a:r>
              <a:rPr lang="el-GR" b="1" dirty="0"/>
              <a:t>Η ΜΕΣΗ ΟΔΟΣ ….ΣΕ ΟΛΑ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B1CECD6-A844-60B9-BB2E-B95A5AE3E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600200"/>
            <a:ext cx="2664183" cy="35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32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4801162E-D1AB-D490-85DB-991DD922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58" y="1124744"/>
            <a:ext cx="8767971" cy="5733256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l-GR" b="1" dirty="0">
                <a:solidFill>
                  <a:srgbClr val="C00000"/>
                </a:solidFill>
              </a:rPr>
              <a:t>Περιεχόμενο του φωτισμού του Βούδα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17638"/>
            <a:ext cx="8507288" cy="5440362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FFFF00"/>
                </a:solidFill>
              </a:rPr>
              <a:t>1</a:t>
            </a:r>
            <a:r>
              <a:rPr lang="el-GR" sz="2800" b="1" baseline="30000" dirty="0">
                <a:solidFill>
                  <a:srgbClr val="FFFF00"/>
                </a:solidFill>
              </a:rPr>
              <a:t>η</a:t>
            </a:r>
            <a:r>
              <a:rPr lang="el-GR" sz="2800" b="1" dirty="0">
                <a:solidFill>
                  <a:srgbClr val="FFFF00"/>
                </a:solidFill>
              </a:rPr>
              <a:t> φυλακή της νύχτας</a:t>
            </a:r>
          </a:p>
          <a:p>
            <a:pPr marL="0" indent="0">
              <a:buNone/>
            </a:pPr>
            <a:r>
              <a:rPr lang="el-GR" sz="2800" dirty="0">
                <a:solidFill>
                  <a:srgbClr val="FFFF00"/>
                </a:solidFill>
              </a:rPr>
              <a:t>     Είδε όλες τις προηγούμενες μετενσαρκώσεις του</a:t>
            </a:r>
          </a:p>
          <a:p>
            <a:endParaRPr lang="el-GR" sz="2800" b="1" dirty="0">
              <a:solidFill>
                <a:srgbClr val="FFFF00"/>
              </a:solidFill>
            </a:endParaRPr>
          </a:p>
          <a:p>
            <a:r>
              <a:rPr lang="el-GR" sz="2800" b="1" dirty="0">
                <a:solidFill>
                  <a:srgbClr val="FFFF00"/>
                </a:solidFill>
              </a:rPr>
              <a:t>2</a:t>
            </a:r>
            <a:r>
              <a:rPr lang="el-GR" sz="2800" b="1" baseline="30000" dirty="0">
                <a:solidFill>
                  <a:srgbClr val="FFFF00"/>
                </a:solidFill>
              </a:rPr>
              <a:t>η</a:t>
            </a:r>
            <a:r>
              <a:rPr lang="el-GR" sz="2800" b="1" dirty="0">
                <a:solidFill>
                  <a:srgbClr val="FFFF00"/>
                </a:solidFill>
              </a:rPr>
              <a:t> φυλακή της νύχτας </a:t>
            </a:r>
          </a:p>
          <a:p>
            <a:pPr marL="0" indent="0">
              <a:buNone/>
            </a:pPr>
            <a:r>
              <a:rPr lang="el-GR" sz="2800" dirty="0">
                <a:solidFill>
                  <a:srgbClr val="FFFF00"/>
                </a:solidFill>
              </a:rPr>
              <a:t>    Είδε σαν σε καθρέφτη τον θάνατο και την  αναγέννηση </a:t>
            </a:r>
          </a:p>
          <a:p>
            <a:pPr marL="0" indent="0">
              <a:buNone/>
            </a:pPr>
            <a:r>
              <a:rPr lang="el-GR" sz="2800" dirty="0">
                <a:solidFill>
                  <a:srgbClr val="FFFF00"/>
                </a:solidFill>
              </a:rPr>
              <a:t>    των έμβιων όντων του σύμπαντος</a:t>
            </a:r>
          </a:p>
          <a:p>
            <a:pPr marL="0" indent="0">
              <a:buNone/>
            </a:pPr>
            <a:endParaRPr lang="el-GR" sz="2800" dirty="0">
              <a:solidFill>
                <a:srgbClr val="FFFF00"/>
              </a:solidFill>
            </a:endParaRPr>
          </a:p>
          <a:p>
            <a:r>
              <a:rPr lang="el-GR" sz="2800" b="1" dirty="0">
                <a:solidFill>
                  <a:srgbClr val="FFFF00"/>
                </a:solidFill>
              </a:rPr>
              <a:t>3</a:t>
            </a:r>
            <a:r>
              <a:rPr lang="el-GR" sz="2800" b="1" baseline="30000" dirty="0">
                <a:solidFill>
                  <a:srgbClr val="FFFF00"/>
                </a:solidFill>
              </a:rPr>
              <a:t>η</a:t>
            </a:r>
            <a:r>
              <a:rPr lang="el-GR" sz="2800" b="1" dirty="0">
                <a:solidFill>
                  <a:srgbClr val="FFFF00"/>
                </a:solidFill>
              </a:rPr>
              <a:t> φυλακή της νύχτας</a:t>
            </a:r>
          </a:p>
          <a:p>
            <a:pPr marL="0" indent="0">
              <a:buNone/>
            </a:pPr>
            <a:r>
              <a:rPr lang="el-GR" sz="2800" dirty="0">
                <a:solidFill>
                  <a:srgbClr val="FFFF00"/>
                </a:solidFill>
              </a:rPr>
              <a:t>    Είδε και κατανόησε τον μηχανισμό που προκαλεί τις    </a:t>
            </a:r>
          </a:p>
          <a:p>
            <a:pPr marL="0" indent="0">
              <a:buNone/>
            </a:pPr>
            <a:r>
              <a:rPr lang="el-GR" sz="2800" dirty="0">
                <a:solidFill>
                  <a:srgbClr val="FFFF00"/>
                </a:solidFill>
              </a:rPr>
              <a:t>    μετενσαρκώσεις</a:t>
            </a:r>
          </a:p>
        </p:txBody>
      </p:sp>
    </p:spTree>
    <p:extLst>
      <p:ext uri="{BB962C8B-B14F-4D97-AF65-F5344CB8AC3E}">
        <p14:creationId xmlns:p14="http://schemas.microsoft.com/office/powerpoint/2010/main" val="2921454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Η διδασκαλία του κανόνα Pali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/>
              <a:t>Οι 4 ευγενικές αλήθειες</a:t>
            </a:r>
          </a:p>
          <a:p>
            <a:endParaRPr lang="el-GR" sz="2800" dirty="0"/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ύπαρξη είναι πόνος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Αιτία του πόνου είναι η επιθυμία</a:t>
            </a:r>
          </a:p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ατάπαυση του πόνου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nirvana), </a:t>
            </a:r>
          </a:p>
          <a:p>
            <a:pPr marL="0" indent="0">
              <a:buNone/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τη γνώση της πραγματικής φύσης των όντων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μονοπάτι είναι ένα είδος γιόγκα «το οκταπλό ευγενικό μονοπάτι»</a:t>
            </a:r>
          </a:p>
        </p:txBody>
      </p:sp>
    </p:spTree>
    <p:extLst>
      <p:ext uri="{BB962C8B-B14F-4D97-AF65-F5344CB8AC3E}">
        <p14:creationId xmlns:p14="http://schemas.microsoft.com/office/powerpoint/2010/main" val="460521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Η διδασκαλία του κανόνα </a:t>
            </a:r>
            <a:r>
              <a:rPr lang="en-US" sz="4000" b="1" dirty="0">
                <a:solidFill>
                  <a:srgbClr val="C00000"/>
                </a:solidFill>
              </a:rPr>
              <a:t>Pali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7931224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Dharma</a:t>
            </a:r>
            <a:r>
              <a:rPr lang="el-GR" sz="2800" b="1" dirty="0"/>
              <a:t> - Η αλήθεια των πραγμάτων</a:t>
            </a:r>
            <a:endParaRPr lang="en-US" sz="2800" b="1" dirty="0"/>
          </a:p>
          <a:p>
            <a:pPr marL="0" indent="0">
              <a:buNone/>
            </a:pPr>
            <a:r>
              <a:rPr lang="el-GR" sz="2800" dirty="0"/>
              <a:t>Κεντρικό σημείο της πίστης </a:t>
            </a:r>
          </a:p>
          <a:p>
            <a:pPr marL="0" indent="0">
              <a:buNone/>
            </a:pPr>
            <a:r>
              <a:rPr lang="el-GR" sz="2800" dirty="0"/>
              <a:t>το μη-Εγώ (anātman)</a:t>
            </a:r>
          </a:p>
          <a:p>
            <a:pPr marL="0" indent="0">
              <a:buNone/>
            </a:pPr>
            <a:endParaRPr lang="el-GR" sz="2800" dirty="0"/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όντα είναι σύνθετα, παροδικά και οφείλονται σε προηγούμενες αιτίες (μη ουσιαστικά)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Ανυπαρξία στοιχείου που δε μεταβάλλεται 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Απόλυτη μη-ύπαρξη του ατομικού προσώπου</a:t>
            </a:r>
          </a:p>
        </p:txBody>
      </p:sp>
    </p:spTree>
    <p:extLst>
      <p:ext uri="{BB962C8B-B14F-4D97-AF65-F5344CB8AC3E}">
        <p14:creationId xmlns:p14="http://schemas.microsoft.com/office/powerpoint/2010/main" val="1110760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Η διδασκαλία του κανόνα Pali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/>
              <a:t>Εξαρτημένη παραγωγή ή αιτιακή αλυσίδα</a:t>
            </a:r>
          </a:p>
          <a:p>
            <a:pPr marL="0" indent="0">
              <a:buNone/>
            </a:pPr>
            <a:r>
              <a:rPr lang="el-GR" sz="2800" dirty="0"/>
              <a:t>Οι αιτίες και αποτελέσματα που οδηγούν στη μετενσάρκωση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άνθρωπος επιθυμεί ότι θεωρεί πραγματικό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Έχει άγνοια της μη-ουσιαστικότητας, </a:t>
            </a:r>
            <a:r>
              <a:rPr lang="el-G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της πραγματικής φύσης των όντων.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 γνωρίζει την πραγματική φύση των όντων θα πάψει να πράττει με τρόπο που παράγει κάρμα</a:t>
            </a:r>
          </a:p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Έτσι θα πάψει να αναγεννάται</a:t>
            </a:r>
          </a:p>
        </p:txBody>
      </p:sp>
    </p:spTree>
    <p:extLst>
      <p:ext uri="{BB962C8B-B14F-4D97-AF65-F5344CB8AC3E}">
        <p14:creationId xmlns:p14="http://schemas.microsoft.com/office/powerpoint/2010/main" val="157599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Οι Βούδες του παρελθόντος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/>
              <a:t>Ο χρόνος έχει κυκλική μορφή-ροή</a:t>
            </a:r>
          </a:p>
          <a:p>
            <a:r>
              <a:rPr lang="el-GR" sz="2800" dirty="0"/>
              <a:t>Ανά κοσμική περίοδο ένας άνθρωπος αποκτά τον φωτισμό και ανανεώνει τη διδασκαλία που παρακμάζει</a:t>
            </a:r>
          </a:p>
          <a:p>
            <a:r>
              <a:rPr lang="el-GR" sz="2800" dirty="0"/>
              <a:t>Πριν τον παρόντα κοσμικό κύκλο έχουν εμφανιστεί και ζήσει άλλοι έξι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15707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Γιατί γίνεται κάποιος Βουδιστής</a:t>
            </a:r>
            <a:r>
              <a:rPr lang="en-US" sz="4000" b="1" dirty="0">
                <a:solidFill>
                  <a:srgbClr val="C00000"/>
                </a:solidFill>
              </a:rPr>
              <a:t>;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l-GR" sz="2800" dirty="0"/>
              <a:t>Διακοπή του κύκλου των μετενσαρκώσεων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Μακάριο σβήσιμο της ύπαρξής του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9477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Πορεία του </a:t>
            </a:r>
            <a:r>
              <a:rPr lang="el-GR" sz="4000" b="1" dirty="0" err="1">
                <a:solidFill>
                  <a:srgbClr val="C00000"/>
                </a:solidFill>
              </a:rPr>
              <a:t>Σιντάττα</a:t>
            </a:r>
            <a:r>
              <a:rPr lang="el-GR" sz="4000" b="1" dirty="0">
                <a:solidFill>
                  <a:srgbClr val="C00000"/>
                </a:solidFill>
              </a:rPr>
              <a:t> </a:t>
            </a:r>
            <a:r>
              <a:rPr lang="el-GR" sz="4000" b="1" dirty="0" err="1">
                <a:solidFill>
                  <a:srgbClr val="C00000"/>
                </a:solidFill>
              </a:rPr>
              <a:t>Γκοτάμα</a:t>
            </a:r>
            <a:r>
              <a:rPr lang="el-GR" sz="40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Προηγούμενη μετενσάρκωση ως ασκητής Σουμέντα </a:t>
            </a:r>
          </a:p>
          <a:p>
            <a:r>
              <a:rPr lang="el-GR" sz="2800" dirty="0"/>
              <a:t>Συνάντηση με τον Βούδα Ντιπάνκαρα</a:t>
            </a:r>
          </a:p>
          <a:p>
            <a:r>
              <a:rPr lang="el-GR" sz="2800" dirty="0"/>
              <a:t>Μποντιτσίτα</a:t>
            </a:r>
          </a:p>
          <a:p>
            <a:r>
              <a:rPr lang="el-GR" sz="2800" dirty="0"/>
              <a:t>Παραμίτα προς επίτευξη βουδότητας</a:t>
            </a:r>
          </a:p>
          <a:p>
            <a:r>
              <a:rPr lang="el-GR" sz="2800" dirty="0"/>
              <a:t>Προ-τελευταία μετενσάρκωση στον ουρανό Τούτσιτα</a:t>
            </a:r>
          </a:p>
        </p:txBody>
      </p:sp>
    </p:spTree>
    <p:extLst>
      <p:ext uri="{BB962C8B-B14F-4D97-AF65-F5344CB8AC3E}">
        <p14:creationId xmlns:p14="http://schemas.microsoft.com/office/powerpoint/2010/main" val="568296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b="1" dirty="0">
                <a:solidFill>
                  <a:srgbClr val="C00000"/>
                </a:solidFill>
              </a:rPr>
              <a:t>Γέννηση </a:t>
            </a:r>
            <a:r>
              <a:rPr lang="el-GR" b="1" dirty="0" err="1">
                <a:solidFill>
                  <a:srgbClr val="C00000"/>
                </a:solidFill>
              </a:rPr>
              <a:t>Σιντάττα</a:t>
            </a:r>
            <a:r>
              <a:rPr lang="el-GR" b="1" dirty="0">
                <a:solidFill>
                  <a:srgbClr val="C00000"/>
                </a:solidFill>
              </a:rPr>
              <a:t> </a:t>
            </a:r>
            <a:r>
              <a:rPr lang="el-GR" b="1" dirty="0" err="1">
                <a:solidFill>
                  <a:srgbClr val="C00000"/>
                </a:solidFill>
              </a:rPr>
              <a:t>Γκοτάμα</a:t>
            </a:r>
            <a:r>
              <a:rPr lang="el-GR" b="1" dirty="0">
                <a:solidFill>
                  <a:srgbClr val="C00000"/>
                </a:solidFill>
              </a:rPr>
              <a:t> </a:t>
            </a:r>
            <a:br>
              <a:rPr lang="el-GR" b="1" dirty="0">
                <a:solidFill>
                  <a:srgbClr val="C00000"/>
                </a:solidFill>
              </a:rPr>
            </a:br>
            <a:r>
              <a:rPr lang="el-GR" sz="4000" b="1" dirty="0">
                <a:solidFill>
                  <a:srgbClr val="C00000"/>
                </a:solidFill>
              </a:rPr>
              <a:t>τελευταία μετενσάρκωση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Επιλέγει χρόνο και τόπο</a:t>
            </a:r>
          </a:p>
          <a:p>
            <a:r>
              <a:rPr lang="el-GR" sz="2800" dirty="0"/>
              <a:t>Μεταφορά μποντισάτβα με το μορφή λευκού ελέφαντα με έξι χαυλιόδοντες</a:t>
            </a:r>
          </a:p>
          <a:p>
            <a:r>
              <a:rPr lang="el-GR" sz="2800" dirty="0"/>
              <a:t>Επτά γύρους από τη Μάγια</a:t>
            </a:r>
          </a:p>
          <a:p>
            <a:r>
              <a:rPr lang="el-GR" sz="2800" dirty="0"/>
              <a:t>Εισέρχεται από τη δεξιά πλευρά της</a:t>
            </a:r>
          </a:p>
          <a:p>
            <a:r>
              <a:rPr lang="el-GR" sz="2800" dirty="0"/>
              <a:t>Γεννήθηκε δέκα μήνες μετά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500562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782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Κανόνας </a:t>
            </a:r>
            <a:r>
              <a:rPr lang="en-US" sz="4000" b="1" dirty="0">
                <a:solidFill>
                  <a:srgbClr val="C00000"/>
                </a:solidFill>
              </a:rPr>
              <a:t>Pali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Βινάγια Πίτακα</a:t>
            </a:r>
          </a:p>
          <a:p>
            <a:endParaRPr lang="el-GR" sz="2800" dirty="0"/>
          </a:p>
          <a:p>
            <a:r>
              <a:rPr lang="el-GR" sz="2800" dirty="0"/>
              <a:t>Σούττα/Σούτρα Πίτακα</a:t>
            </a:r>
          </a:p>
          <a:p>
            <a:endParaRPr lang="el-GR" sz="2800" dirty="0"/>
          </a:p>
          <a:p>
            <a:r>
              <a:rPr lang="el-GR" sz="2800" dirty="0"/>
              <a:t>Αμπιντάμμα/Αμπιντάρμα Πίτακα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336" y="4472222"/>
            <a:ext cx="4075931" cy="238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20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b="1" dirty="0">
                <a:solidFill>
                  <a:srgbClr val="C00000"/>
                </a:solidFill>
              </a:rPr>
              <a:t>Αμφιβολίες περί του κανόνα </a:t>
            </a:r>
            <a:r>
              <a:rPr lang="en-US" sz="4000" b="1" dirty="0">
                <a:solidFill>
                  <a:srgbClr val="C00000"/>
                </a:solidFill>
              </a:rPr>
              <a:t>Pali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800" dirty="0"/>
              <a:t>Πρώτη καταγραφή τον 1</a:t>
            </a:r>
            <a:r>
              <a:rPr lang="el-GR" sz="2800" baseline="30000" dirty="0"/>
              <a:t>ο</a:t>
            </a:r>
            <a:r>
              <a:rPr lang="el-GR" sz="2800" dirty="0"/>
              <a:t> αιώνα π.Χ.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Η γλώσσα </a:t>
            </a:r>
            <a:r>
              <a:rPr lang="en-US" sz="2800" dirty="0"/>
              <a:t>Pali</a:t>
            </a:r>
          </a:p>
          <a:p>
            <a:pPr>
              <a:lnSpc>
                <a:spcPct val="150000"/>
              </a:lnSpc>
            </a:pPr>
            <a:r>
              <a:rPr lang="el-GR" sz="2800" dirty="0"/>
              <a:t>Παρεμβάσεις, προσθήκες, εξηγητικά σχόλια και μεταβολές στα χειρόγραφα</a:t>
            </a:r>
          </a:p>
        </p:txBody>
      </p:sp>
    </p:spTree>
    <p:extLst>
      <p:ext uri="{BB962C8B-B14F-4D97-AF65-F5344CB8AC3E}">
        <p14:creationId xmlns:p14="http://schemas.microsoft.com/office/powerpoint/2010/main" val="46789516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810</Words>
  <Application>Microsoft Office PowerPoint</Application>
  <PresentationFormat>Προβολή στην οθόνη (4:3)</PresentationFormat>
  <Paragraphs>184</Paragraphs>
  <Slides>42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42</vt:i4>
      </vt:variant>
    </vt:vector>
  </HeadingPairs>
  <TitlesOfParts>
    <vt:vector size="46" baseType="lpstr">
      <vt:lpstr>Arial</vt:lpstr>
      <vt:lpstr>Calibri</vt:lpstr>
      <vt:lpstr>Times New Roman</vt:lpstr>
      <vt:lpstr>Θέμα του Office</vt:lpstr>
      <vt:lpstr> </vt:lpstr>
      <vt:lpstr>Ατραπός του Βουδισμού</vt:lpstr>
      <vt:lpstr>Buddha Darma</vt:lpstr>
      <vt:lpstr>Γεωγραφική έκταση  Ταραβάντα Βουδισμού</vt:lpstr>
      <vt:lpstr>Buddhist worldview </vt:lpstr>
      <vt:lpstr>Buddhist worldview </vt:lpstr>
      <vt:lpstr>Buddhist worldview </vt:lpstr>
      <vt:lpstr>Pagoda temple</vt:lpstr>
      <vt:lpstr>Παρουσίαση του PowerPoint</vt:lpstr>
      <vt:lpstr>Οι έξι προορισμοί</vt:lpstr>
      <vt:lpstr>Το κάρμα</vt:lpstr>
      <vt:lpstr>Βουδιστική θρησκεία</vt:lpstr>
      <vt:lpstr>Ονόματα του Σιντάττα Γκοτάμα (Pali)</vt:lpstr>
      <vt:lpstr>Πότε έζησε ο Βούδας;</vt:lpstr>
      <vt:lpstr>Από πού αντλούμε πληροφορίες για τον Βούδα;</vt:lpstr>
      <vt:lpstr>Πηγές αρχαίου Βουδισμού</vt:lpstr>
      <vt:lpstr>Kapilavatu / Sankia kingdom </vt:lpstr>
      <vt:lpstr>Βιογραφικά στοιχεία</vt:lpstr>
      <vt:lpstr>Βιογραφικά στοιχεία</vt:lpstr>
      <vt:lpstr>Βιογραφικά στοιχεία</vt:lpstr>
      <vt:lpstr>Βιογραφικά στοιχεία</vt:lpstr>
      <vt:lpstr>Ζωή πολυτέλειας  και απόλυτης ευδαιμονίας   Απέκλεισαν κάθε εικόνα πόνου και δυστυχίας</vt:lpstr>
      <vt:lpstr>Γάμος με Yashodara  (κόρη Suppabuddha και Amitha)</vt:lpstr>
      <vt:lpstr>29 ετών βγαίνει κρυφά από το παλάτι</vt:lpstr>
      <vt:lpstr>29 ετών βγαίνει κρυφά από το παλάτι</vt:lpstr>
      <vt:lpstr>29 ετών βγαίνει κρυφά από το παλάτι</vt:lpstr>
      <vt:lpstr>29 ετών βγαίνει κρυφά από το παλάτι</vt:lpstr>
      <vt:lpstr>Αναγνώριση κοινής μοίρας όλων των ζωντανών όντων</vt:lpstr>
      <vt:lpstr>Διαφυγή από την οδύνη/πόνο</vt:lpstr>
      <vt:lpstr>Διαφυγή από την οδύνη/πόνο</vt:lpstr>
      <vt:lpstr>Παρουσίαση του PowerPoint</vt:lpstr>
      <vt:lpstr>Διαφυγή από την οδύνη/πόνο</vt:lpstr>
      <vt:lpstr>Περιεχόμενο του φωτισμού του Βούδα</vt:lpstr>
      <vt:lpstr>Η διδασκαλία του κανόνα Pali</vt:lpstr>
      <vt:lpstr>Η διδασκαλία του κανόνα Pali</vt:lpstr>
      <vt:lpstr>Η διδασκαλία του κανόνα Pali</vt:lpstr>
      <vt:lpstr>Οι Βούδες του παρελθόντος</vt:lpstr>
      <vt:lpstr>Γιατί γίνεται κάποιος Βουδιστής;</vt:lpstr>
      <vt:lpstr>Πορεία του Σιντάττα Γκοτάμα </vt:lpstr>
      <vt:lpstr>Γέννηση Σιντάττα Γκοτάμα  τελευταία μετενσάρκωση</vt:lpstr>
      <vt:lpstr>Κανόνας Pali</vt:lpstr>
      <vt:lpstr>Αμφιβολίες περί του κανόνα Pali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STRATOS</dc:creator>
  <cp:lastModifiedBy>Efstratios Katanopoulos</cp:lastModifiedBy>
  <cp:revision>49</cp:revision>
  <dcterms:created xsi:type="dcterms:W3CDTF">2017-09-06T07:52:49Z</dcterms:created>
  <dcterms:modified xsi:type="dcterms:W3CDTF">2026-09-22T14:35:02Z</dcterms:modified>
</cp:coreProperties>
</file>